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4" r:id="rId8"/>
    <p:sldId id="262" r:id="rId9"/>
    <p:sldId id="260" r:id="rId10"/>
    <p:sldId id="265" r:id="rId11"/>
    <p:sldId id="266" r:id="rId12"/>
    <p:sldId id="274" r:id="rId13"/>
    <p:sldId id="268" r:id="rId14"/>
    <p:sldId id="267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Proxima Soft Condensed" panose="02000506030000020004" pitchFamily="2" charset="0"/>
      <p:regular r:id="rId20"/>
    </p:embeddedFont>
    <p:embeddedFont>
      <p:font typeface="Roboto" panose="02000000000000000000" pitchFamily="2" charset="0"/>
      <p:regular r:id="rId21"/>
      <p:bold r:id="rId22"/>
      <p:italic r:id="rId23"/>
    </p:embeddedFont>
    <p:embeddedFont>
      <p:font typeface="Roboto Bold" panose="02000000000000000000" pitchFamily="2" charset="0"/>
      <p:regular r:id="rId24"/>
      <p:bold r:id="rId25"/>
      <p:italic r:id="rId26"/>
    </p:embeddedFont>
    <p:embeddedFont>
      <p:font typeface="Roboto Italics" panose="02000000000000000000" pitchFamily="2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5" autoAdjust="0"/>
    <p:restoredTop sz="94664" autoAdjust="0"/>
  </p:normalViewPr>
  <p:slideViewPr>
    <p:cSldViewPr>
      <p:cViewPr varScale="1">
        <p:scale>
          <a:sx n="121" d="100"/>
          <a:sy n="121" d="100"/>
        </p:scale>
        <p:origin x="17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tch@patchtheatre.org.au" TargetMode="External"/><Relationship Id="rId2" Type="http://schemas.openxmlformats.org/officeDocument/2006/relationships/hyperlink" Target="http://www.patchtheatre.org.a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adelaidefestivalcentre.com.au/your-visit/accessibili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elaidefestivalcentre.com.au/your-visit/accessibilit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0916" y="1029105"/>
            <a:ext cx="4166167" cy="1048894"/>
          </a:xfrm>
          <a:custGeom>
            <a:avLst/>
            <a:gdLst/>
            <a:ahLst/>
            <a:cxnLst/>
            <a:rect l="l" t="t" r="r" b="b"/>
            <a:pathLst>
              <a:path w="4166167" h="1048894">
                <a:moveTo>
                  <a:pt x="0" y="0"/>
                </a:moveTo>
                <a:lnTo>
                  <a:pt x="4166168" y="0"/>
                </a:lnTo>
                <a:lnTo>
                  <a:pt x="4166168" y="1048894"/>
                </a:lnTo>
                <a:lnTo>
                  <a:pt x="0" y="1048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62073" y="2744129"/>
            <a:ext cx="7563855" cy="1748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86"/>
              </a:lnSpc>
            </a:pPr>
            <a:r>
              <a:rPr lang="en-US" sz="10704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Visual Story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97865" y="7281373"/>
            <a:ext cx="10492271" cy="1464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8"/>
              </a:lnSpc>
            </a:pPr>
            <a:r>
              <a:rPr lang="en-US" sz="279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in-school experience in your library, classroom or gym.</a:t>
            </a:r>
          </a:p>
          <a:p>
            <a:pPr algn="ctr">
              <a:lnSpc>
                <a:spcPts val="3908"/>
              </a:lnSpc>
            </a:pPr>
            <a:endParaRPr lang="en-US" sz="279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908"/>
              </a:lnSpc>
            </a:pPr>
            <a:r>
              <a:rPr lang="en-US" sz="279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to expect at </a:t>
            </a:r>
            <a:r>
              <a:rPr lang="en-US" sz="2791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It’s a String Thing</a:t>
            </a:r>
            <a:r>
              <a:rPr lang="en-US" sz="279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 visual story for children.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22999" y="5327375"/>
            <a:ext cx="8042003" cy="1109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r>
              <a:rPr lang="en-US" sz="7200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IT’S A STRING THING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17210"/>
            <a:ext cx="7097367" cy="509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string will be made of different things.</a:t>
            </a: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will be different colours.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may be soft, or hard, or bendy. 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may be big, or small, or make a gentle noise.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I don’t like how the string feels, I don’t have to touch it.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8400" y="9029700"/>
            <a:ext cx="5687566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sitting on the floor with a person holding a rope and a chain.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837" y="967285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</p:txBody>
      </p:sp>
      <p:pic>
        <p:nvPicPr>
          <p:cNvPr id="8" name="Picture 7" descr="A group of children sitting on the floor with a person holding a rope&#10;&#10;AI-generated content may be incorrect.">
            <a:extLst>
              <a:ext uri="{FF2B5EF4-FFF2-40B4-BE49-F238E27FC236}">
                <a16:creationId xmlns:a16="http://schemas.microsoft.com/office/drawing/2014/main" id="{034F145A-CE98-6240-245A-EF9489CF3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47900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188729" y="9029700"/>
            <a:ext cx="5937237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sitting on the floor next to an adult who look curious.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938" y="969526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AA56C6C-115C-94A8-96F3-B3A70E28A460}"/>
              </a:ext>
            </a:extLst>
          </p:cNvPr>
          <p:cNvSpPr txBox="1"/>
          <p:nvPr/>
        </p:nvSpPr>
        <p:spPr>
          <a:xfrm>
            <a:off x="1028599" y="1817210"/>
            <a:ext cx="709736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performer may ask me questions. I can answer if I want to.</a:t>
            </a:r>
          </a:p>
          <a:p>
            <a:endParaRPr lang="en-AU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performer may ask me to make sounds. I can if I want to.</a:t>
            </a:r>
          </a:p>
        </p:txBody>
      </p:sp>
      <p:pic>
        <p:nvPicPr>
          <p:cNvPr id="9" name="Picture 8" descr="A group of children sitting on the floor&#10;&#10;AI-generated content may be incorrect.">
            <a:extLst>
              <a:ext uri="{FF2B5EF4-FFF2-40B4-BE49-F238E27FC236}">
                <a16:creationId xmlns:a16="http://schemas.microsoft.com/office/drawing/2014/main" id="{E348CE1D-8EE3-10D0-6753-62A137F77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47900"/>
            <a:ext cx="9144000" cy="60769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37F4-6121-DD52-0689-949B8DD2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B4B8FADC-9A41-B243-FE61-3C4FFEB4EE65}"/>
              </a:ext>
            </a:extLst>
          </p:cNvPr>
          <p:cNvSpPr txBox="1"/>
          <p:nvPr/>
        </p:nvSpPr>
        <p:spPr>
          <a:xfrm>
            <a:off x="2514600" y="9029700"/>
            <a:ext cx="5611366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people lying on the floor holding a silver string above their heads.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9741144-7235-6249-C500-544A3630F7F3}"/>
              </a:ext>
            </a:extLst>
          </p:cNvPr>
          <p:cNvSpPr txBox="1"/>
          <p:nvPr/>
        </p:nvSpPr>
        <p:spPr>
          <a:xfrm>
            <a:off x="548938" y="969526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3BC1966-E1DD-AEE4-07CC-565FB8F6B89C}"/>
              </a:ext>
            </a:extLst>
          </p:cNvPr>
          <p:cNvSpPr txBox="1"/>
          <p:nvPr/>
        </p:nvSpPr>
        <p:spPr>
          <a:xfrm>
            <a:off x="1028599" y="1817210"/>
            <a:ext cx="709736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performer may ask me to stand up or lie down. I can move if I want to.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performer may ask me to do things with the string. I can if I want to.</a:t>
            </a:r>
            <a:endParaRPr lang="en-AU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group of people lying on the floor&#10;&#10;AI-generated content may be incorrect.">
            <a:extLst>
              <a:ext uri="{FF2B5EF4-FFF2-40B4-BE49-F238E27FC236}">
                <a16:creationId xmlns:a16="http://schemas.microsoft.com/office/drawing/2014/main" id="{08A3DD52-9D1B-DFA0-0DD9-333CF3E92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18" y="1638300"/>
            <a:ext cx="9147600" cy="60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1847141"/>
            <a:ext cx="7096753" cy="304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make sounds to show how I feel, like laughing or saying “wow”.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use my imagination.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be creative.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join in telling the story.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7065" y="8980616"/>
            <a:ext cx="5858287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and children holding a string made of leaves, they looked surprised.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0687" y="9683837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</a:p>
        </p:txBody>
      </p:sp>
      <p:pic>
        <p:nvPicPr>
          <p:cNvPr id="7" name="Picture 6" descr="A person and kids looking at plants&#10;&#10;AI-generated content may be incorrect.">
            <a:extLst>
              <a:ext uri="{FF2B5EF4-FFF2-40B4-BE49-F238E27FC236}">
                <a16:creationId xmlns:a16="http://schemas.microsoft.com/office/drawing/2014/main" id="{4D4FAC39-05BE-3F89-475D-CAE29E57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43599"/>
            <a:ext cx="7110881" cy="304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 will give us crayons.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She will ask us to draw.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draw something from the show.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 I can draw something from my imagination.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1192" y="8980616"/>
            <a:ext cx="5858287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child draws on a sheet of large white paper with an orange crayon.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9704" y="9680149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</p:txBody>
      </p:sp>
      <p:pic>
        <p:nvPicPr>
          <p:cNvPr id="9" name="Picture 8" descr="A group of children drawing on a large white paper&#10;&#10;AI-generated content may be incorrect.">
            <a:extLst>
              <a:ext uri="{FF2B5EF4-FFF2-40B4-BE49-F238E27FC236}">
                <a16:creationId xmlns:a16="http://schemas.microsoft.com/office/drawing/2014/main" id="{96412CEF-16B5-E2F8-30B2-D7DB06F6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57914" y="1839185"/>
            <a:ext cx="7028000" cy="406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show goes for 40 minutes.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I need help, I can let an adult know.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adult can assist me to leave the space during the show if needed.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come back when I am ready.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3628" y="8980616"/>
            <a:ext cx="6102286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 on a floor with an adult, they are holding an orange chain.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149" y="9671903"/>
            <a:ext cx="39346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  <p:pic>
        <p:nvPicPr>
          <p:cNvPr id="8" name="Picture 7" descr="A group of children sitting on the floor with a teacher&#10;&#10;AI-generated content may be incorrect.">
            <a:extLst>
              <a:ext uri="{FF2B5EF4-FFF2-40B4-BE49-F238E27FC236}">
                <a16:creationId xmlns:a16="http://schemas.microsoft.com/office/drawing/2014/main" id="{26B773C9-BEC9-889E-9E6E-9FD3746D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05932"/>
            <a:ext cx="7082257" cy="560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the show finishes, we can clap to say thank you.  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people might even cheer!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might feel happy, calm or even sad that it is ending. That is ok.  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can express my feelings in a way that is comfortable for me.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0923" y="8980616"/>
            <a:ext cx="5519932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 on the floor drawing on a piece of paper or holding an orange string.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4952" y="9672338"/>
            <a:ext cx="45364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</a:p>
        </p:txBody>
      </p:sp>
      <p:pic>
        <p:nvPicPr>
          <p:cNvPr id="8" name="Picture 7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98016408-7BA3-BA71-25AE-95177D5D6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12796"/>
            <a:ext cx="7097367" cy="56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we leave, I might: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talk about my favourite part </a:t>
            </a:r>
          </a:p>
          <a:p>
            <a:pPr algn="l">
              <a:lnSpc>
                <a:spcPts val="3395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think about the string and our adventures</a:t>
            </a:r>
          </a:p>
          <a:p>
            <a:pPr algn="l">
              <a:lnSpc>
                <a:spcPts val="3395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tell my family about the story 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Everyone experiences </a:t>
            </a:r>
            <a:r>
              <a:rPr lang="en-US" sz="2829" i="1" dirty="0">
                <a:solidFill>
                  <a:srgbClr val="000000"/>
                </a:solidFill>
                <a:latin typeface="Roboto"/>
                <a:ea typeface="Roboto"/>
                <a:sym typeface="Roboto Italics"/>
              </a:rPr>
              <a:t>It’s a String Thing </a:t>
            </a: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their own way. 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24200" y="8980616"/>
            <a:ext cx="5001766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teacher and a group of children play with a pink string.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0042" y="9671903"/>
            <a:ext cx="478557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</a:p>
        </p:txBody>
      </p:sp>
      <p:pic>
        <p:nvPicPr>
          <p:cNvPr id="8" name="Picture 7" descr="A group of children playing with a string&#10;&#10;AI-generated content may be incorrect.">
            <a:extLst>
              <a:ext uri="{FF2B5EF4-FFF2-40B4-BE49-F238E27FC236}">
                <a16:creationId xmlns:a16="http://schemas.microsoft.com/office/drawing/2014/main" id="{52AE691B-480A-CBC3-C688-7E58E93D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50140" y="3801163"/>
            <a:ext cx="5858287" cy="200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Patch Theatre is looking forward to seeing you at </a:t>
            </a:r>
          </a:p>
          <a:p>
            <a:pPr algn="ctr">
              <a:lnSpc>
                <a:spcPts val="5333"/>
              </a:lnSpc>
            </a:pPr>
            <a:r>
              <a:rPr lang="en-US" sz="3809" i="1" dirty="0">
                <a:solidFill>
                  <a:srgbClr val="000000"/>
                </a:solidFill>
                <a:latin typeface="Roboto"/>
                <a:ea typeface="Roboto"/>
                <a:sym typeface="Roboto Italics"/>
              </a:rPr>
              <a:t>It’s a String Thing</a:t>
            </a:r>
            <a:r>
              <a:rPr lang="en-US" sz="3809" dirty="0">
                <a:solidFill>
                  <a:srgbClr val="000000"/>
                </a:solidFill>
                <a:latin typeface="Roboto"/>
                <a:ea typeface="Roboto"/>
                <a:sym typeface="Roboto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50140" y="8968825"/>
            <a:ext cx="6160502" cy="75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 on the floor with adults, they are holding a green string.</a:t>
            </a:r>
          </a:p>
          <a:p>
            <a:pPr algn="r">
              <a:lnSpc>
                <a:spcPts val="2031"/>
              </a:lnSpc>
            </a:pPr>
            <a:endParaRPr lang="en-US" sz="145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3766" y="9714316"/>
            <a:ext cx="367775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</a:p>
        </p:txBody>
      </p:sp>
      <p:pic>
        <p:nvPicPr>
          <p:cNvPr id="10" name="Picture 9" descr="A group of children sitting on the floor with a teacher&#10;&#10;AI-generated content may be incorrect.">
            <a:extLst>
              <a:ext uri="{FF2B5EF4-FFF2-40B4-BE49-F238E27FC236}">
                <a16:creationId xmlns:a16="http://schemas.microsoft.com/office/drawing/2014/main" id="{53B85A95-E518-DBD2-AA17-253CF19B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4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2193230"/>
            <a:ext cx="16230802" cy="652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6"/>
              </a:lnSpc>
              <a:spcBef>
                <a:spcPct val="0"/>
              </a:spcBef>
            </a:pP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visual story will guide you </a:t>
            </a:r>
            <a:r>
              <a:rPr lang="en-US" sz="1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through </a:t>
            </a:r>
            <a:r>
              <a:rPr lang="en-US" sz="1900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It’s a String Thing</a:t>
            </a:r>
            <a:r>
              <a:rPr lang="en-US" sz="1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in-school performance by Patch Theatre. 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have detailed the experience and noted tactile, audio and visual details for those with sensory sensitivities. 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can read through this guide before our visit so you can get to know the show and let children know what to expect.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2666"/>
              </a:lnSpc>
              <a:spcBef>
                <a:spcPct val="0"/>
              </a:spcBef>
            </a:pPr>
            <a:r>
              <a:rPr lang="en-AU" sz="2000" dirty="0"/>
              <a:t>Information is subject to change. Please check our website for the latest details.</a:t>
            </a:r>
            <a:endParaRPr lang="en-US" sz="1904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more information, please contact Patch Theatre: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Website: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4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 tooltip="http://www.patchtheatre.org.au"/>
              </a:rPr>
              <a:t>www.patchtheatre.org.au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Email: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patch@patchtheatre.org.au</a:t>
            </a:r>
            <a:endParaRPr lang="en-US" sz="190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Phone: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(08) 8470 0165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Show warnings: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None</a:t>
            </a:r>
          </a:p>
          <a:p>
            <a:pPr algn="l">
              <a:lnSpc>
                <a:spcPts val="2666"/>
              </a:lnSpc>
              <a:spcBef>
                <a:spcPct val="0"/>
              </a:spcBef>
            </a:pPr>
            <a:endParaRPr lang="en-US" sz="190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666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Venue accessibility:</a:t>
            </a:r>
            <a:r>
              <a:rPr lang="en-US" sz="190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please see your school’s accessibility guidance.</a:t>
            </a:r>
            <a:endParaRPr lang="en-US" sz="1904" u="sng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029"/>
              </a:lnSpc>
              <a:spcBef>
                <a:spcPct val="0"/>
              </a:spcBef>
            </a:pPr>
            <a:endParaRPr lang="en-US" sz="1904" u="sng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  <a:hlinkClick r:id="rId4" tooltip="http://www.adelaidefestivalcentre.com.au/your-visit/accessibility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Show photography by Andrew Beveridge. </a:t>
            </a:r>
          </a:p>
          <a:p>
            <a:pPr algn="l">
              <a:lnSpc>
                <a:spcPts val="1691"/>
              </a:lnSpc>
              <a:spcBef>
                <a:spcPct val="0"/>
              </a:spcBef>
            </a:pPr>
            <a:endParaRPr lang="en-US" sz="1208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guide was created by Patch Theatre (2026).</a:t>
            </a:r>
          </a:p>
          <a:p>
            <a:pPr algn="l">
              <a:lnSpc>
                <a:spcPts val="1691"/>
              </a:lnSpc>
              <a:spcBef>
                <a:spcPct val="0"/>
              </a:spcBef>
            </a:pPr>
            <a:endParaRPr lang="en-US" sz="1208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1691"/>
              </a:lnSpc>
              <a:spcBef>
                <a:spcPct val="0"/>
              </a:spcBef>
            </a:pPr>
            <a:r>
              <a:rPr lang="en-US" sz="1208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Version 1.00 042026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6182" y="905280"/>
            <a:ext cx="7255637" cy="99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5"/>
              </a:lnSpc>
            </a:pPr>
            <a:r>
              <a:rPr lang="en-US" sz="6082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What’s in this guide?</a:t>
            </a:r>
          </a:p>
        </p:txBody>
      </p:sp>
      <p:sp>
        <p:nvSpPr>
          <p:cNvPr id="4" name="Freeform 4"/>
          <p:cNvSpPr/>
          <p:nvPr/>
        </p:nvSpPr>
        <p:spPr>
          <a:xfrm>
            <a:off x="15627301" y="9257895"/>
            <a:ext cx="1632101" cy="410905"/>
          </a:xfrm>
          <a:custGeom>
            <a:avLst/>
            <a:gdLst/>
            <a:ahLst/>
            <a:cxnLst/>
            <a:rect l="l" t="t" r="r" b="b"/>
            <a:pathLst>
              <a:path w="1632101" h="410905">
                <a:moveTo>
                  <a:pt x="0" y="0"/>
                </a:moveTo>
                <a:lnTo>
                  <a:pt x="1632100" y="0"/>
                </a:lnTo>
                <a:lnTo>
                  <a:pt x="1632100" y="410905"/>
                </a:lnTo>
                <a:lnTo>
                  <a:pt x="0" y="410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2193180"/>
            <a:ext cx="16230802" cy="720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It’s a String Thing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is an in-school experience. We come to a dedicated space in your school to allow children to experience performance in a familiar environment.</a:t>
            </a:r>
            <a:b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</a:b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We warmly welcome people with access needs or sensory sensitivities to our shows.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Italics"/>
                <a:sym typeface="Roboto Italics"/>
              </a:rPr>
              <a:t>It’s a String Thing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invites children to explore, imagine and engage in their own way. It is interactive, tactile and free flowing. We encourage the opportunity for children </a:t>
            </a: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to interact and get involved in the story telling process.</a:t>
            </a:r>
          </a:p>
          <a:p>
            <a:pPr>
              <a:spcBef>
                <a:spcPct val="0"/>
              </a:spcBef>
            </a:pPr>
            <a:endParaRPr lang="en-A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Children will be asked to follow instructions throughout the story. 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 child does not have to participate or follow instructions if they choose not to.</a:t>
            </a:r>
            <a:endParaRPr lang="en-AU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Children are invited to touch and pass around a ‘string’ made of different materials with different sensations and textures. They will be asked to interact with the string and move around from sitting to standing to lying.</a:t>
            </a:r>
          </a:p>
          <a:p>
            <a:pPr>
              <a:spcBef>
                <a:spcPct val="0"/>
              </a:spcBef>
            </a:pPr>
            <a:endParaRPr lang="en-AU" u="sng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>
              <a:spcBef>
                <a:spcPct val="0"/>
              </a:spcBef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Depending on group size and/or access needs, educators can sit amongst the children to help movement and facilitate the passing of the string.</a:t>
            </a:r>
          </a:p>
          <a:p>
            <a:pPr>
              <a:spcBef>
                <a:spcPct val="0"/>
              </a:spcBef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AU" u="sng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>
              <a:spcBef>
                <a:spcPct val="0"/>
              </a:spcBef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We encourage you to enhance the performance flow and share our relaxed approach to noise and movement. We love to see children react and feel in the moment.</a:t>
            </a:r>
          </a:p>
          <a:p>
            <a:pPr>
              <a:spcBef>
                <a:spcPct val="0"/>
              </a:spcBef>
            </a:pPr>
            <a:endParaRPr lang="en-AU" u="sng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>
              <a:spcBef>
                <a:spcPct val="0"/>
              </a:spcBef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The performer will bring children’s suggestions into the story and allow space for their natural reactions — comments, wriggles, expressive arms and more. </a:t>
            </a:r>
          </a:p>
          <a:p>
            <a:pPr>
              <a:spcBef>
                <a:spcPct val="0"/>
              </a:spcBef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If the performer feels they need additional support to gently guide attention back to the performance, they will indicate this to you during the session. </a:t>
            </a:r>
            <a:endParaRPr lang="en-US" u="sng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 algn="l">
              <a:spcBef>
                <a:spcPct val="0"/>
              </a:spcBef>
            </a:pPr>
            <a:endParaRPr lang="en-US" u="sng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  <a:hlinkClick r:id="rId2" tooltip="http://www.adelaidefestivalcentre.com.au/your-visit/accessibility"/>
            </a:endParaRP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Here are some other good things to know:</a:t>
            </a:r>
          </a:p>
          <a:p>
            <a:pPr marL="460034" lvl="1" indent="-230017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The performance will take place in the nominated space in your school. There will be no adjustments to lighting or use of projected sound in that space.</a:t>
            </a:r>
          </a:p>
          <a:p>
            <a:pPr marL="460034" lvl="1" indent="-230017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We take 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r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ela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x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d 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pp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roac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h</a:t>
            </a:r>
            <a:r>
              <a:rPr lang="en-US" u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to audience noise and movement, and children who need a break are welcome to exit and re-enter the experience with guidance from a teacher or member of staff.</a:t>
            </a:r>
          </a:p>
          <a:p>
            <a:pPr marL="460034" lvl="1" indent="-230017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We recommend bringing sensory equipment for children who may find the show over-stimulating.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96461" y="886230"/>
            <a:ext cx="12895079" cy="1108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6801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Bringing the theatre to your school</a:t>
            </a:r>
          </a:p>
        </p:txBody>
      </p:sp>
      <p:sp>
        <p:nvSpPr>
          <p:cNvPr id="4" name="Freeform 4"/>
          <p:cNvSpPr/>
          <p:nvPr/>
        </p:nvSpPr>
        <p:spPr>
          <a:xfrm>
            <a:off x="15434528" y="9257895"/>
            <a:ext cx="1824874" cy="459439"/>
          </a:xfrm>
          <a:custGeom>
            <a:avLst/>
            <a:gdLst/>
            <a:ahLst/>
            <a:cxnLst/>
            <a:rect l="l" t="t" r="r" b="b"/>
            <a:pathLst>
              <a:path w="1824874" h="459439">
                <a:moveTo>
                  <a:pt x="0" y="0"/>
                </a:moveTo>
                <a:lnTo>
                  <a:pt x="1824873" y="0"/>
                </a:lnTo>
                <a:lnTo>
                  <a:pt x="1824873" y="459439"/>
                </a:lnTo>
                <a:lnTo>
                  <a:pt x="0" y="459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9139" y="838605"/>
            <a:ext cx="6529723" cy="1563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8"/>
              </a:lnSpc>
            </a:pPr>
            <a:r>
              <a:rPr lang="en-US" sz="9599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Visual Story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85945" y="6473478"/>
            <a:ext cx="9316110" cy="1682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2"/>
              </a:lnSpc>
            </a:pPr>
            <a:r>
              <a:rPr lang="en-US" sz="487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guide for children about what </a:t>
            </a:r>
          </a:p>
          <a:p>
            <a:pPr algn="ctr">
              <a:lnSpc>
                <a:spcPts val="6822"/>
              </a:lnSpc>
            </a:pPr>
            <a:r>
              <a:rPr lang="en-US" sz="487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they will touch, see, hear and do.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7246" y="4143198"/>
            <a:ext cx="13413508" cy="124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r>
              <a:rPr lang="en-US" sz="12000" dirty="0">
                <a:solidFill>
                  <a:srgbClr val="000000"/>
                </a:solidFill>
                <a:latin typeface="Proxima Soft Condensed"/>
                <a:ea typeface="Proxima Soft Condensed"/>
                <a:cs typeface="Proxima Soft Condensed"/>
                <a:sym typeface="Proxima Soft Condensed"/>
              </a:rPr>
              <a:t>IT’S A STRING THING</a:t>
            </a:r>
          </a:p>
        </p:txBody>
      </p:sp>
      <p:sp>
        <p:nvSpPr>
          <p:cNvPr id="5" name="Freeform 5"/>
          <p:cNvSpPr/>
          <p:nvPr/>
        </p:nvSpPr>
        <p:spPr>
          <a:xfrm>
            <a:off x="15437284" y="9257895"/>
            <a:ext cx="1822117" cy="458745"/>
          </a:xfrm>
          <a:custGeom>
            <a:avLst/>
            <a:gdLst/>
            <a:ahLst/>
            <a:cxnLst/>
            <a:rect l="l" t="t" r="r" b="b"/>
            <a:pathLst>
              <a:path w="1822117" h="458745">
                <a:moveTo>
                  <a:pt x="0" y="0"/>
                </a:moveTo>
                <a:lnTo>
                  <a:pt x="1822117" y="0"/>
                </a:lnTo>
                <a:lnTo>
                  <a:pt x="1822117" y="458745"/>
                </a:lnTo>
                <a:lnTo>
                  <a:pt x="0" y="45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EB0C0-52C4-EC28-F4B4-80F4F5F8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FBC334F-942D-A82F-3C13-A66B5370203E}"/>
              </a:ext>
            </a:extLst>
          </p:cNvPr>
          <p:cNvSpPr txBox="1"/>
          <p:nvPr/>
        </p:nvSpPr>
        <p:spPr>
          <a:xfrm>
            <a:off x="1028599" y="1839985"/>
            <a:ext cx="7052035" cy="406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Soon, my class and I will see a show called </a:t>
            </a:r>
            <a:r>
              <a:rPr lang="en-US" sz="2830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It’s a String Thing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a live performance at our school.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performer will visit us. We do not have to travel anywhere.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1E99F92-5A39-2FEC-D07D-B66EDC795E2C}"/>
              </a:ext>
            </a:extLst>
          </p:cNvPr>
          <p:cNvSpPr txBox="1"/>
          <p:nvPr/>
        </p:nvSpPr>
        <p:spPr>
          <a:xfrm>
            <a:off x="2279262" y="8723007"/>
            <a:ext cx="5858287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wearing white is holding an orange rope which is squiggling around and above her.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D62D6F9-6821-3926-FA28-5C0BFDF2EEBF}"/>
              </a:ext>
            </a:extLst>
          </p:cNvPr>
          <p:cNvSpPr txBox="1"/>
          <p:nvPr/>
        </p:nvSpPr>
        <p:spPr>
          <a:xfrm>
            <a:off x="563091" y="9726108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</a:p>
        </p:txBody>
      </p:sp>
      <p:pic>
        <p:nvPicPr>
          <p:cNvPr id="8" name="Picture 7" descr="A person holding a rope&#10;&#10;AI-generated content may be incorrect.">
            <a:extLst>
              <a:ext uri="{FF2B5EF4-FFF2-40B4-BE49-F238E27FC236}">
                <a16:creationId xmlns:a16="http://schemas.microsoft.com/office/drawing/2014/main" id="{BD496E08-0CB0-83EF-05C2-6DEE33F1E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614774"/>
            <a:ext cx="9144000" cy="129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39185"/>
            <a:ext cx="7127589" cy="557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1"/>
              </a:lnSpc>
              <a:spcBef>
                <a:spcPct val="0"/>
              </a:spcBef>
            </a:pPr>
            <a:r>
              <a:rPr lang="en-US" sz="2830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It’s a String Thing </a:t>
            </a: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a story about all the things a piece of string could be.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95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about: </a:t>
            </a:r>
          </a:p>
          <a:p>
            <a:pPr algn="l">
              <a:lnSpc>
                <a:spcPts val="3395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adventures</a:t>
            </a:r>
          </a:p>
          <a:p>
            <a:pPr algn="l">
              <a:lnSpc>
                <a:spcPts val="3395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and friends</a:t>
            </a:r>
          </a:p>
          <a:p>
            <a:pPr algn="l">
              <a:lnSpc>
                <a:spcPts val="3395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10932" lvl="1" indent="-305466" algn="l">
              <a:lnSpc>
                <a:spcPts val="3395"/>
              </a:lnSpc>
              <a:buFont typeface="Arial"/>
              <a:buChar char="•"/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imagination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story is playful and adventurous.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52800" y="8980616"/>
            <a:ext cx="4803387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sitting on the floor holding a string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488" y="9689599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  <p:pic>
        <p:nvPicPr>
          <p:cNvPr id="8" name="Picture 7" descr="A group of children sitting on the floor holding a string&#10;&#10;AI-generated content may be incorrect.">
            <a:extLst>
              <a:ext uri="{FF2B5EF4-FFF2-40B4-BE49-F238E27FC236}">
                <a16:creationId xmlns:a16="http://schemas.microsoft.com/office/drawing/2014/main" id="{F76AFBD2-8D06-D237-E524-DF519013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17210"/>
            <a:ext cx="7101100" cy="509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will meet the performer in our school.</a:t>
            </a: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She will have a big box with her.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we arrive, she will ask us to sit in a circle.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sit in a circle on the floor with my class and teachers.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 will sit with us.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09799" y="8980616"/>
            <a:ext cx="5919899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is kneeling on the floor in a library. She is welcoming a group of children.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805" y="9680661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</a:p>
        </p:txBody>
      </p:sp>
      <p:pic>
        <p:nvPicPr>
          <p:cNvPr id="8" name="Picture 7" descr="A person kneeling on the floor in a classroom&#10;&#10;AI-generated content may be incorrect.">
            <a:extLst>
              <a:ext uri="{FF2B5EF4-FFF2-40B4-BE49-F238E27FC236}">
                <a16:creationId xmlns:a16="http://schemas.microsoft.com/office/drawing/2014/main" id="{41A90E28-A331-7BA3-9E27-DC33597D8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99" y="1824875"/>
            <a:ext cx="7064978" cy="457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1"/>
              </a:lnSpc>
              <a:spcBef>
                <a:spcPct val="0"/>
              </a:spcBef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 will wear everyday clothes, perfect for playing.</a:t>
            </a:r>
          </a:p>
          <a:p>
            <a:pPr algn="l">
              <a:lnSpc>
                <a:spcPts val="3961"/>
              </a:lnSpc>
              <a:spcBef>
                <a:spcPct val="0"/>
              </a:spcBef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will be invited to join in. I do not need to if I don’t want to.</a:t>
            </a:r>
          </a:p>
          <a:p>
            <a:pPr>
              <a:lnSpc>
                <a:spcPts val="3961"/>
              </a:lnSpc>
              <a:spcBef>
                <a:spcPct val="0"/>
              </a:spcBef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be space for us to move. </a:t>
            </a: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will be space for wheelchairs.</a:t>
            </a:r>
          </a:p>
          <a:p>
            <a:pPr algn="l"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35290" y="8953500"/>
            <a:ext cx="5858287" cy="49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person wearing jeans and a t-shirt sitting next to a black box holding a length of grey rope.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4451" y="9672850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  <p:pic>
        <p:nvPicPr>
          <p:cNvPr id="10" name="Picture 9" descr="A person and a child playing with a rope&#10;&#10;AI-generated content may be incorrect.">
            <a:extLst>
              <a:ext uri="{FF2B5EF4-FFF2-40B4-BE49-F238E27FC236}">
                <a16:creationId xmlns:a16="http://schemas.microsoft.com/office/drawing/2014/main" id="{232D8B7F-A710-4AC9-0320-F7018C26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105025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599" y="1839985"/>
            <a:ext cx="7052035" cy="560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performer will pull a piece of string from the box.</a:t>
            </a: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She will tell us a story about the string.</a:t>
            </a: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will be fun and full of adventure.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Even if something looks surprising, we will be safe.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961"/>
              </a:lnSpc>
            </a:pPr>
            <a:r>
              <a:rPr lang="en-US" sz="28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will be pretending and enjoying ourselves.</a:t>
            </a:r>
          </a:p>
          <a:p>
            <a:pPr>
              <a:lnSpc>
                <a:spcPts val="3961"/>
              </a:lnSpc>
            </a:pPr>
            <a:endParaRPr lang="en-US" sz="282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52800" y="8953500"/>
            <a:ext cx="4727834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31"/>
              </a:lnSpc>
            </a:pPr>
            <a:r>
              <a:rPr lang="en-US" sz="145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Image description: A group of children sitting on the floor with an adult holding a green string.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091" y="9726108"/>
            <a:ext cx="77758" cy="18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</a:p>
        </p:txBody>
      </p:sp>
      <p:pic>
        <p:nvPicPr>
          <p:cNvPr id="12" name="Picture 11" descr="A group of children sitting on the floor with a teacher holding a green rope&#10;&#10;AI-generated content may be incorrect.">
            <a:extLst>
              <a:ext uri="{FF2B5EF4-FFF2-40B4-BE49-F238E27FC236}">
                <a16:creationId xmlns:a16="http://schemas.microsoft.com/office/drawing/2014/main" id="{12A1FD7B-FA79-91C5-EF20-BEFE82F1D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34" y="2247900"/>
            <a:ext cx="9172666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1414</Words>
  <Application>Microsoft Macintosh PowerPoint</Application>
  <PresentationFormat>Custom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 Italics</vt:lpstr>
      <vt:lpstr>Roboto Bold</vt:lpstr>
      <vt:lpstr>Roboto</vt:lpstr>
      <vt:lpstr>Arial</vt:lpstr>
      <vt:lpstr>Calibri</vt:lpstr>
      <vt:lpstr>Proxima Soft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Story Me &amp; My Shadow</dc:title>
  <cp:lastModifiedBy>Hannah Neophytou</cp:lastModifiedBy>
  <cp:revision>18</cp:revision>
  <dcterms:created xsi:type="dcterms:W3CDTF">2006-08-16T00:00:00Z</dcterms:created>
  <dcterms:modified xsi:type="dcterms:W3CDTF">2026-04-27T02:10:09Z</dcterms:modified>
  <dc:identifier>DAG-jS2PoEo</dc:identifier>
</cp:coreProperties>
</file>