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Roboto" panose="02000000000000000000" pitchFamily="2" charset="0"/>
      <p:regular r:id="rId19"/>
      <p:bold r:id="rId20"/>
      <p:italic r:id="rId21"/>
    </p:embeddedFont>
    <p:embeddedFont>
      <p:font typeface="Roboto Bold" panose="02000000000000000000" pitchFamily="2" charset="0"/>
      <p:bold r:id="rId22"/>
      <p:italic r:id="rId23"/>
    </p:embeddedFont>
    <p:embeddedFont>
      <p:font typeface="Roboto Italics" panose="02000000000000000000" pitchFamily="2" charset="0"/>
      <p:bold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 autoAdjust="0"/>
    <p:restoredTop sz="94683" autoAdjust="0"/>
  </p:normalViewPr>
  <p:slideViewPr>
    <p:cSldViewPr>
      <p:cViewPr varScale="1">
        <p:scale>
          <a:sx n="91" d="100"/>
          <a:sy n="91" d="100"/>
        </p:scale>
        <p:origin x="248" y="7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chtheatre.org.au/news/me-and-my-shadow-faqs" TargetMode="External"/><Relationship Id="rId2" Type="http://schemas.openxmlformats.org/officeDocument/2006/relationships/hyperlink" Target="http://www.patchtheatre.org.a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adelaidefestivalcentre.com.au/your-visit/accessibilit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delaidefestivalcentre.com.au/your-visit/accessibility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60916" y="1029105"/>
            <a:ext cx="4166167" cy="1048894"/>
          </a:xfrm>
          <a:custGeom>
            <a:avLst/>
            <a:gdLst/>
            <a:ahLst/>
            <a:cxnLst/>
            <a:rect l="l" t="t" r="r" b="b"/>
            <a:pathLst>
              <a:path w="4166167" h="1048894">
                <a:moveTo>
                  <a:pt x="0" y="0"/>
                </a:moveTo>
                <a:lnTo>
                  <a:pt x="4166168" y="0"/>
                </a:lnTo>
                <a:lnTo>
                  <a:pt x="4166168" y="1048894"/>
                </a:lnTo>
                <a:lnTo>
                  <a:pt x="0" y="1048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362073" y="2744129"/>
            <a:ext cx="7563855" cy="1748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86"/>
              </a:lnSpc>
            </a:pPr>
            <a:r>
              <a:rPr lang="en-US" sz="10704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Visual Story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50263" y="7258454"/>
            <a:ext cx="10187471" cy="1976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Space Theatre, Adelaide Festival Centre</a:t>
            </a:r>
          </a:p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August 2026</a:t>
            </a:r>
          </a:p>
          <a:p>
            <a:pPr algn="ctr">
              <a:lnSpc>
                <a:spcPts val="3908"/>
              </a:lnSpc>
            </a:pPr>
            <a:endParaRPr lang="en-US" sz="2791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to expect at </a:t>
            </a:r>
            <a:r>
              <a:rPr lang="en-US" sz="2791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a visual story for children.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97797" y="5327375"/>
            <a:ext cx="7092406" cy="1096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6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ME &amp; MY SHADOW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47511" r="-2132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7210"/>
            <a:ext cx="7097367" cy="4426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Light</a:t>
            </a:r>
          </a:p>
          <a:p>
            <a:pPr algn="l">
              <a:lnSpc>
                <a:spcPts val="3961"/>
              </a:lnSpc>
            </a:pPr>
            <a:endParaRPr lang="en-US" sz="2829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 parts of the show are darker so I can see the shadows clearly.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lights in different colours.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If I don’t like how the lights feel, I can wear dark glasses or cover my eyes.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48358" y="9414621"/>
            <a:ext cx="6077608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holds both arms above his head. His shadow looks like it is holding a ball of light which shines on the wall behind him.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5837" y="967285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51634" t="-8936" r="-68600" b="-21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32481" y="1825325"/>
            <a:ext cx="7096011" cy="611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Sound</a:t>
            </a:r>
          </a:p>
          <a:p>
            <a:pPr algn="l">
              <a:lnSpc>
                <a:spcPts val="3961"/>
              </a:lnSpc>
            </a:pPr>
            <a:endParaRPr lang="en-US" sz="2829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performers will laugh, say some words, and say some short sentences.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music and sound played through speakers.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Sometimes it will be quiet and calm.</a:t>
            </a: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Sometimes it will be a little louder.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not be any very loud sounds.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91255" y="9437031"/>
            <a:ext cx="593723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reaches up to grab a long curtain. Around her other curtains hang from the ceiling and they are lit up in green light.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8938" y="969526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t="-6017" b="-276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43599"/>
            <a:ext cx="7110881" cy="3934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Movement</a:t>
            </a:r>
          </a:p>
          <a:p>
            <a:pPr algn="l">
              <a:lnSpc>
                <a:spcPts val="3961"/>
              </a:lnSpc>
            </a:pPr>
            <a:endParaRPr lang="en-US" sz="2829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performers move their bodies to tell the story.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run around, play and do special tricks.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stay in my seat and watch.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1193" y="9421920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lifts up another person by the hips. She is reaching up to catch a red ball.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9704" y="9680149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1847141"/>
            <a:ext cx="7096753" cy="3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stay with my group and sit in my seat. 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can make sounds to show how I feel, like laughing or saying “wow”. 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also be still and quiet enough so everyone can hear and see the show.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67065" y="9425608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sit in a theatre. They are watching a show and having a good time.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144000" y="506"/>
            <a:ext cx="9250749" cy="10285988"/>
            <a:chOff x="0" y="0"/>
            <a:chExt cx="1801709" cy="20033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01709" cy="2003336"/>
            </a:xfrm>
            <a:custGeom>
              <a:avLst/>
              <a:gdLst/>
              <a:ahLst/>
              <a:cxnLst/>
              <a:rect l="l" t="t" r="r" b="b"/>
              <a:pathLst>
                <a:path w="1801709" h="2003336">
                  <a:moveTo>
                    <a:pt x="0" y="0"/>
                  </a:moveTo>
                  <a:lnTo>
                    <a:pt x="1801709" y="0"/>
                  </a:lnTo>
                  <a:lnTo>
                    <a:pt x="180170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20503" t="-4187" b="-418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30687" y="9683837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69454" t="-11790" b="-11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57914" y="1839185"/>
            <a:ext cx="7028000" cy="294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show goes for 45 minutes.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If I need help, I can let an adult know.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An adult can assist me to leave the theatre during the show if needed.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89665" y="9413674"/>
            <a:ext cx="6102286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sit in a theatre, they are waiting for a show to start. The stage is ready with a set and paper bags on the floor.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4149" y="9671903"/>
            <a:ext cx="39346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1780919" y="0"/>
                  </a:moveTo>
                  <a:lnTo>
                    <a:pt x="0" y="0"/>
                  </a:lnTo>
                  <a:lnTo>
                    <a:pt x="0" y="2003336"/>
                  </a:lnTo>
                  <a:lnTo>
                    <a:pt x="1780919" y="2003336"/>
                  </a:lnTo>
                  <a:close/>
                </a:path>
              </a:pathLst>
            </a:custGeom>
            <a:blipFill>
              <a:blip r:embed="rId2"/>
              <a:stretch>
                <a:fillRect l="-6244" r="-62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05932"/>
            <a:ext cx="7082257" cy="5411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When the show finishes, people clap to say thank you.  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 people might even cheer!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might feel happy, calm or even sad that it is ending. That is ok.  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can express my feelings in the way is comfortable for me.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88579" y="9414109"/>
            <a:ext cx="5519932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people in a theatre are laughing and clapping their hands.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4952" y="9672338"/>
            <a:ext cx="45364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r="-124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2796"/>
            <a:ext cx="7097367" cy="5656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When we leave, I might: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talk about my favourite part 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think about the shadows and light 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tell my family and friends about the story </a:t>
            </a: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Everyone experiences </a:t>
            </a:r>
            <a:r>
              <a:rPr lang="en-US" sz="282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 their own way. 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67679" y="9413674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walk out of a theatre, they are smiling and talking.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0042" y="9671903"/>
            <a:ext cx="47855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58927" r="-102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447800" y="3808038"/>
            <a:ext cx="5858287" cy="2670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3"/>
              </a:lnSpc>
            </a:pPr>
            <a:r>
              <a:rPr lang="en-US" sz="380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Everyone at Patch Theatre is looking forward to seeing you at </a:t>
            </a:r>
          </a:p>
          <a:p>
            <a:pPr algn="ctr">
              <a:lnSpc>
                <a:spcPts val="5333"/>
              </a:lnSpc>
            </a:pPr>
            <a:r>
              <a:rPr lang="en-US" sz="380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380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2519" y="9125492"/>
            <a:ext cx="6160502" cy="77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reaches through a curtain and holds out his hand. In front of him, another person holds out her hand. Although they don’t touch, their shadows are holding hands.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3766" y="9714316"/>
            <a:ext cx="367775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2193230"/>
            <a:ext cx="16230802" cy="7652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visual story will guide you through </a:t>
            </a:r>
            <a:r>
              <a:rPr lang="en-US" sz="1904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a theatre performance by Patch Theatre. 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have detailed the experience and noted audio and visual details for those coming to the show. 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can read through this guide before your visit so you can get to know the show and let children know what to expect.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Please keep an eye on our website for any version updates to this guide.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For more information, please contact Patch Theatre: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Website: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2" tooltip="http://www.patchtheatre.org.au"/>
              </a:rPr>
              <a:t>www.patchtheatre.org.au/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FAQs: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3" tooltip="http://www.patchtheatre.org.au/news/me-and-my-shadow-faqs"/>
              </a:rPr>
              <a:t>www.patchtheatre.org.au/news/me-and-my-shadow-faqs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Email: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patch@patchtheatre.org.au</a:t>
            </a: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Phone: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(08) 8470 0165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Show warnings: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None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Venue accessibility: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Space Theatre is a fully accessible venue and is suitable for people with a range of access needs. For access information for Adelaide Festival Centre venues, please visit </a:t>
            </a:r>
          </a:p>
          <a:p>
            <a:pPr>
              <a:lnSpc>
                <a:spcPts val="2666"/>
              </a:lnSpc>
              <a:spcBef>
                <a:spcPct val="0"/>
              </a:spcBef>
            </a:pP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4" tooltip="http://www.adelaidefestivalcentre.com.au/your-visit/accessibility"/>
              </a:rPr>
              <a:t>https://www.adelaidefestivalcentre.com.au/your-visit/dunstan-playhouse-and-space-theatre</a:t>
            </a:r>
          </a:p>
          <a:p>
            <a:pPr>
              <a:lnSpc>
                <a:spcPts val="2666"/>
              </a:lnSpc>
              <a:spcBef>
                <a:spcPct val="0"/>
              </a:spcBef>
            </a:pPr>
            <a:endParaRPr lang="en-US" sz="1904" u="sng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  <a:hlinkClick r:id="rId4" tooltip="http://www.adelaidefestivalcentre.com.au/your-visit/accessibility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Show photography by Matt Byrne and other uncredited photographers. Other imagery generated by AI.</a:t>
            </a:r>
          </a:p>
          <a:p>
            <a:pPr algn="l">
              <a:lnSpc>
                <a:spcPts val="1691"/>
              </a:lnSpc>
              <a:spcBef>
                <a:spcPct val="0"/>
              </a:spcBef>
            </a:pPr>
            <a:endParaRPr lang="en-US" sz="1208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guide was created by Patch Theatre in consultation with Access2Arts (2026).</a:t>
            </a:r>
          </a:p>
          <a:p>
            <a:pPr algn="l">
              <a:lnSpc>
                <a:spcPts val="1691"/>
              </a:lnSpc>
              <a:spcBef>
                <a:spcPct val="0"/>
              </a:spcBef>
            </a:pPr>
            <a:endParaRPr lang="en-US" sz="1208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Version 3.1 082026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16182" y="905280"/>
            <a:ext cx="7255637" cy="991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15"/>
              </a:lnSpc>
            </a:pPr>
            <a:r>
              <a:rPr lang="en-US" sz="6082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What’s in this guide?</a:t>
            </a:r>
          </a:p>
        </p:txBody>
      </p:sp>
      <p:sp>
        <p:nvSpPr>
          <p:cNvPr id="4" name="Freeform 4"/>
          <p:cNvSpPr/>
          <p:nvPr/>
        </p:nvSpPr>
        <p:spPr>
          <a:xfrm>
            <a:off x="15627301" y="9257895"/>
            <a:ext cx="1632101" cy="410905"/>
          </a:xfrm>
          <a:custGeom>
            <a:avLst/>
            <a:gdLst/>
            <a:ahLst/>
            <a:cxnLst/>
            <a:rect l="l" t="t" r="r" b="b"/>
            <a:pathLst>
              <a:path w="1632101" h="410905">
                <a:moveTo>
                  <a:pt x="0" y="0"/>
                </a:moveTo>
                <a:lnTo>
                  <a:pt x="1632100" y="0"/>
                </a:lnTo>
                <a:lnTo>
                  <a:pt x="1632100" y="410905"/>
                </a:lnTo>
                <a:lnTo>
                  <a:pt x="0" y="410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2193180"/>
            <a:ext cx="16230802" cy="7466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warmly welcome people with access needs or sensory sensitivities to our shows.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endParaRPr lang="en-US" sz="213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Adelaide Festival Centre accommodates people with access needs and is wheelchair accessible. Check their website for information, the front-of-house team will be available to assist you during your visit.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2" tooltip="http://www.adelaidefestivalcentre.com.au/your-visit/accessibility"/>
              </a:rPr>
              <a:t>www.adelaidefestivalcentre.com.au/your-visit/accessibility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endParaRPr lang="en-US" sz="2130" u="sng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  <a:hlinkClick r:id="rId2" tooltip="http://www.adelaidefestivalcentre.com.au/your-visit/accessibility"/>
            </a:endParaRPr>
          </a:p>
          <a:p>
            <a:r>
              <a:rPr lang="en-AU" sz="2400" dirty="0"/>
              <a:t>Here are some other good things to know: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i="1" dirty="0"/>
              <a:t>Me &amp; My Shadow</a:t>
            </a:r>
            <a:r>
              <a:rPr lang="en-AU" sz="2400" dirty="0"/>
              <a:t> is a physical performance and features very little spoken language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there are no very loud sounds in the sound design or music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we recommend bringing earmuffs for children who may find noisy spaces over-stimulating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low level lighting is used throughout the show to create effects; at the end there is a moment with very bright lights 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when the show ends, there is a brief moment of darkness before the lights come back on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we take a relaxed approach to audience noise and movement, and children who need a break are welcome to exit and re-enter with guidance from the front-of-house team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endParaRPr lang="en-US" sz="213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47043" y="886230"/>
            <a:ext cx="7993914" cy="1108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</a:pPr>
            <a:r>
              <a:rPr lang="en-US" sz="6801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Theatre for everyone</a:t>
            </a:r>
          </a:p>
        </p:txBody>
      </p:sp>
      <p:sp>
        <p:nvSpPr>
          <p:cNvPr id="4" name="Freeform 4"/>
          <p:cNvSpPr/>
          <p:nvPr/>
        </p:nvSpPr>
        <p:spPr>
          <a:xfrm>
            <a:off x="15434528" y="9257895"/>
            <a:ext cx="1824874" cy="459439"/>
          </a:xfrm>
          <a:custGeom>
            <a:avLst/>
            <a:gdLst/>
            <a:ahLst/>
            <a:cxnLst/>
            <a:rect l="l" t="t" r="r" b="b"/>
            <a:pathLst>
              <a:path w="1824874" h="459439">
                <a:moveTo>
                  <a:pt x="0" y="0"/>
                </a:moveTo>
                <a:lnTo>
                  <a:pt x="1824873" y="0"/>
                </a:lnTo>
                <a:lnTo>
                  <a:pt x="1824873" y="459439"/>
                </a:lnTo>
                <a:lnTo>
                  <a:pt x="0" y="4594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79139" y="838605"/>
            <a:ext cx="6529723" cy="1563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438"/>
              </a:lnSpc>
            </a:pPr>
            <a:r>
              <a:rPr lang="en-US" sz="9599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Visual Story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80890" y="7556493"/>
            <a:ext cx="8726220" cy="1701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2"/>
              </a:lnSpc>
            </a:pPr>
            <a:r>
              <a:rPr lang="en-US" sz="487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guide for children about what </a:t>
            </a:r>
          </a:p>
          <a:p>
            <a:pPr algn="ctr">
              <a:lnSpc>
                <a:spcPts val="6822"/>
              </a:lnSpc>
            </a:pPr>
            <a:r>
              <a:rPr lang="en-US" sz="487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will see and hear.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31492" y="4143198"/>
            <a:ext cx="10825016" cy="1761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8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ME &amp; MY SHADOW</a:t>
            </a:r>
          </a:p>
        </p:txBody>
      </p:sp>
      <p:sp>
        <p:nvSpPr>
          <p:cNvPr id="5" name="Freeform 5"/>
          <p:cNvSpPr/>
          <p:nvPr/>
        </p:nvSpPr>
        <p:spPr>
          <a:xfrm>
            <a:off x="15437284" y="9257895"/>
            <a:ext cx="1822117" cy="458745"/>
          </a:xfrm>
          <a:custGeom>
            <a:avLst/>
            <a:gdLst/>
            <a:ahLst/>
            <a:cxnLst/>
            <a:rect l="l" t="t" r="r" b="b"/>
            <a:pathLst>
              <a:path w="1822117" h="458745">
                <a:moveTo>
                  <a:pt x="0" y="0"/>
                </a:moveTo>
                <a:lnTo>
                  <a:pt x="1822117" y="0"/>
                </a:lnTo>
                <a:lnTo>
                  <a:pt x="1822117" y="458745"/>
                </a:lnTo>
                <a:lnTo>
                  <a:pt x="0" y="4587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1880" t="-76622" r="-54254" b="-720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39985"/>
            <a:ext cx="7052035" cy="5604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Soon, I am going to see a show called </a:t>
            </a:r>
            <a:r>
              <a:rPr lang="en-US" sz="282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is a live performance in a theatre.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sit in my seat and watch the show on stage.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do not need to join in.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My family or friends will be with me.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49310" y="9210270"/>
            <a:ext cx="5858287" cy="103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stands on a dark stage in front of a purple background. She has her hands on her hips and looks over her shoulder at her shadow which is jumping up in the air.</a:t>
            </a:r>
          </a:p>
          <a:p>
            <a:pPr algn="r">
              <a:lnSpc>
                <a:spcPts val="2031"/>
              </a:lnSpc>
            </a:pPr>
            <a:endParaRPr lang="en-US" sz="1451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3091" y="9726108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3585" t="-26342" r="-79980" b="-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39185"/>
            <a:ext cx="7127589" cy="6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is a story about a person and their shadow becoming friends.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395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is about: 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meeting someone new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learning how to play together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solving problems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sharing joy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story is gentle and playful.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97901" y="9431370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sits on a floor looking up at a wall. There are colourful drapes hanging down with drawings on them.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4488" y="9689599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1824875"/>
            <a:ext cx="7064978" cy="491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are two performers on stage.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wear everyday clothes, perfect for playing.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Even when something looks surprising, the performers are safe.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are pretending and enjoying themselves.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5290" y="9296945"/>
            <a:ext cx="5858287" cy="75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is standing next to another person who is sitting on a box. They are both wearing paper hats and are laughing. Their shadows are on the wall behind them.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48328" r="-36567" b="-951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64451" y="967285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9991" r="-399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47432"/>
            <a:ext cx="7105760" cy="5092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the theatre, there will be a stage. This is where the performers act.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lots of seats. I will sit here with my family or friends.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are spaces for wheelchairs.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are people who work at the theatre who will help us if we need anything.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94829" y="9459953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Taken from the stage, an empty theatre is ready for its audience. The seats are red and we see lighting rigging in the ceiling.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3448" y="9718182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1419" t="-5337" r="-54257" b="-44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7210"/>
            <a:ext cx="7101100" cy="614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 the stage, I will see: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two performers who act and tell the story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large drapes which hang from the ceiling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paper bags that change into different things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light and shadow moving and changing size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colours appearing and disappearing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99" y="9422432"/>
            <a:ext cx="7101100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stands in front of a backdrop on which has hand drawn people on it, and her large shadow. She is surrounded by paper bags on the floor.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805" y="9680661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1369</Words>
  <Application>Microsoft Macintosh PowerPoint</Application>
  <PresentationFormat>Custom</PresentationFormat>
  <Paragraphs>177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Roboto Bold</vt:lpstr>
      <vt:lpstr>Arial</vt:lpstr>
      <vt:lpstr>Proxima Soft Condensed</vt:lpstr>
      <vt:lpstr>Roboto Italics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Story Me &amp; My Shadow</dc:title>
  <cp:lastModifiedBy>Hannah Neophytou</cp:lastModifiedBy>
  <cp:revision>13</cp:revision>
  <dcterms:created xsi:type="dcterms:W3CDTF">2006-08-16T00:00:00Z</dcterms:created>
  <dcterms:modified xsi:type="dcterms:W3CDTF">2026-08-08T06:29:35Z</dcterms:modified>
  <dc:identifier>DAG-jS2PoEo</dc:identifier>
</cp:coreProperties>
</file>