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Roboto" panose="02000000000000000000" pitchFamily="2" charset="0"/>
      <p:regular r:id="rId19"/>
      <p:bold r:id="rId20"/>
      <p:italic r:id="rId21"/>
    </p:embeddedFont>
    <p:embeddedFont>
      <p:font typeface="Roboto Bold" panose="02000000000000000000" pitchFamily="2" charset="0"/>
      <p:bold r:id="rId22"/>
      <p:italic r:id="rId23"/>
    </p:embeddedFont>
    <p:embeddedFont>
      <p:font typeface="Roboto Italics" panose="02000000000000000000" pitchFamily="2" charset="0"/>
      <p:bold r:id="rId24"/>
      <p: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8" autoAdjust="0"/>
    <p:restoredTop sz="94683" autoAdjust="0"/>
  </p:normalViewPr>
  <p:slideViewPr>
    <p:cSldViewPr>
      <p:cViewPr varScale="1">
        <p:scale>
          <a:sx n="91" d="100"/>
          <a:sy n="91" d="100"/>
        </p:scale>
        <p:origin x="248" y="7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tchtheatre.org.au/news/me-and-my-shadow-faqs" TargetMode="External"/><Relationship Id="rId2" Type="http://schemas.openxmlformats.org/officeDocument/2006/relationships/hyperlink" Target="http://www.patchtheatre.org.au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www.adelaidefestivalcentre.com.au/your-visit/accessibilit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adelaidefestivalcentre.com.au/your-visit/accessibility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60916" y="1029105"/>
            <a:ext cx="4166167" cy="1048894"/>
          </a:xfrm>
          <a:custGeom>
            <a:avLst/>
            <a:gdLst/>
            <a:ahLst/>
            <a:cxnLst/>
            <a:rect l="l" t="t" r="r" b="b"/>
            <a:pathLst>
              <a:path w="4166167" h="1048894">
                <a:moveTo>
                  <a:pt x="0" y="0"/>
                </a:moveTo>
                <a:lnTo>
                  <a:pt x="4166168" y="0"/>
                </a:lnTo>
                <a:lnTo>
                  <a:pt x="4166168" y="1048894"/>
                </a:lnTo>
                <a:lnTo>
                  <a:pt x="0" y="10488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362073" y="2744129"/>
            <a:ext cx="7563855" cy="1748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986"/>
              </a:lnSpc>
            </a:pPr>
            <a:r>
              <a:rPr lang="en-US" sz="10704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Visual Story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050263" y="7258454"/>
            <a:ext cx="10187471" cy="19765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08"/>
              </a:lnSpc>
            </a:pPr>
            <a:r>
              <a:rPr lang="en-US" sz="279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Space Theatre, Adelaide Festival Centre</a:t>
            </a:r>
          </a:p>
          <a:p>
            <a:pPr algn="ctr">
              <a:lnSpc>
                <a:spcPts val="3908"/>
              </a:lnSpc>
            </a:pPr>
            <a:r>
              <a:rPr lang="en-US" sz="279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August 2026</a:t>
            </a:r>
          </a:p>
          <a:p>
            <a:pPr algn="ctr">
              <a:lnSpc>
                <a:spcPts val="3908"/>
              </a:lnSpc>
            </a:pPr>
            <a:endParaRPr lang="en-US" sz="2791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ts val="3908"/>
              </a:lnSpc>
            </a:pPr>
            <a:r>
              <a:rPr lang="en-US" sz="279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What to expect at </a:t>
            </a:r>
            <a:r>
              <a:rPr lang="en-US" sz="2791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279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a visual story for children.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97797" y="5327375"/>
            <a:ext cx="7092406" cy="1096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31"/>
              </a:lnSpc>
            </a:pPr>
            <a:r>
              <a:rPr lang="en-US" sz="6736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ME &amp; MY SHADOW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47511" r="-2132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17210"/>
            <a:ext cx="7097367" cy="4426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Light</a:t>
            </a:r>
          </a:p>
          <a:p>
            <a:pPr algn="l">
              <a:lnSpc>
                <a:spcPts val="3961"/>
              </a:lnSpc>
            </a:pPr>
            <a:endParaRPr lang="en-US" sz="2829" b="1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Some parts of the show are darker so I can see the shadows clearly.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will be lights in different colours.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If I don’t like how the lights feel, I can wear dark glasses or cover my eyes.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48358" y="9507242"/>
            <a:ext cx="6077608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holds both arms above his head. His shadow looks like it is holding a ball of light which shines on the wall behind him.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5837" y="9672850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51634" t="-8936" r="-68600" b="-2125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32481" y="1825325"/>
            <a:ext cx="7096011" cy="6117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Sound</a:t>
            </a:r>
          </a:p>
          <a:p>
            <a:pPr algn="l">
              <a:lnSpc>
                <a:spcPts val="3961"/>
              </a:lnSpc>
            </a:pPr>
            <a:endParaRPr lang="en-US" sz="2829" b="1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performers will laugh, say some words, and say some short sentences.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will be music and sound played through speakers.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Sometimes it will be quiet and calm.</a:t>
            </a: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Sometimes it will be a little louder.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will not be any very loud sounds.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91255" y="9437031"/>
            <a:ext cx="593723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reaches up to grab a long curtain. Around her other curtains hang from the ceiling and they are lit up in green light.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8938" y="9695260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7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t="-6017" b="-2766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43599"/>
            <a:ext cx="7110881" cy="3934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Movement</a:t>
            </a:r>
          </a:p>
          <a:p>
            <a:pPr algn="l">
              <a:lnSpc>
                <a:spcPts val="3961"/>
              </a:lnSpc>
            </a:pPr>
            <a:endParaRPr lang="en-US" sz="2829" b="1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performers move their bodies to tell the story.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They run around, play and do special tricks.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will stay in my seat and watch.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81193" y="9421920"/>
            <a:ext cx="585828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lifts up another person by the hips. She is reaching up to catch a red ball.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9704" y="9680149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599" y="1847141"/>
            <a:ext cx="7096753" cy="3553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will stay with my class and sit in my seat. 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can make sounds to show how I feel, like laughing or saying “wow”. 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will also be still and quiet enough so everyone can hear and see the show.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67065" y="9425608"/>
            <a:ext cx="585828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group of children sit in a theatre. They are watching a show and having a good time.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144000" y="506"/>
            <a:ext cx="9250749" cy="10285988"/>
            <a:chOff x="0" y="0"/>
            <a:chExt cx="1801709" cy="200333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01709" cy="2003336"/>
            </a:xfrm>
            <a:custGeom>
              <a:avLst/>
              <a:gdLst/>
              <a:ahLst/>
              <a:cxnLst/>
              <a:rect l="l" t="t" r="r" b="b"/>
              <a:pathLst>
                <a:path w="1801709" h="2003336">
                  <a:moveTo>
                    <a:pt x="0" y="0"/>
                  </a:moveTo>
                  <a:lnTo>
                    <a:pt x="1801709" y="0"/>
                  </a:lnTo>
                  <a:lnTo>
                    <a:pt x="180170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20503" t="-4187" b="-418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30687" y="9683837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69454" t="-11790" b="-11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57914" y="1839185"/>
            <a:ext cx="7028000" cy="2949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show goes for 45 minutes.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If I need help, I can let an adult know.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An adult can assist me to leave the theatre during the show if needed.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83628" y="9413674"/>
            <a:ext cx="6102286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group of children sit in a theatre, they are waiting for a show to start. The stage is ready with a set and paper bags on the floor.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4149" y="9671903"/>
            <a:ext cx="393467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 flipH="1"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1780919" y="0"/>
                  </a:moveTo>
                  <a:lnTo>
                    <a:pt x="0" y="0"/>
                  </a:lnTo>
                  <a:lnTo>
                    <a:pt x="0" y="2003336"/>
                  </a:lnTo>
                  <a:lnTo>
                    <a:pt x="1780919" y="2003336"/>
                  </a:lnTo>
                  <a:close/>
                </a:path>
              </a:pathLst>
            </a:custGeom>
            <a:blipFill>
              <a:blip r:embed="rId2"/>
              <a:stretch>
                <a:fillRect l="-6244" r="-62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05932"/>
            <a:ext cx="7082257" cy="5411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When the show finishes, people clap to say thank you.  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Some people might even cheer! </a:t>
            </a: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might feel happy, calm or even sad that it is ending. That is ok.  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can express my feelings in the way is comfortable for me.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590924" y="9414109"/>
            <a:ext cx="5519932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group of people in a theatre are laughing and clapping their hands.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4952" y="9672338"/>
            <a:ext cx="453647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r="-1248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12796"/>
            <a:ext cx="7097367" cy="5087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When we leave, I might: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talk about my favourite part </a:t>
            </a:r>
          </a:p>
          <a:p>
            <a:pPr algn="l">
              <a:lnSpc>
                <a:spcPts val="3395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think about the shadows and light </a:t>
            </a:r>
          </a:p>
          <a:p>
            <a:pPr algn="l">
              <a:lnSpc>
                <a:spcPts val="3395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tell my family about the story </a:t>
            </a: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Everyone experiences </a:t>
            </a:r>
            <a:r>
              <a:rPr lang="en-US" sz="2829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in their own way. 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282919" y="9413674"/>
            <a:ext cx="585828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group of children walk out of a theatre, they are smiling and talking.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50042" y="9671903"/>
            <a:ext cx="478557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58927" r="-1022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600200" y="3808038"/>
            <a:ext cx="5858287" cy="2670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33"/>
              </a:lnSpc>
            </a:pPr>
            <a:r>
              <a:rPr lang="en-US" sz="380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Everyone at Patch Theatre is looking forward to seeing you at </a:t>
            </a:r>
          </a:p>
          <a:p>
            <a:pPr algn="ctr">
              <a:lnSpc>
                <a:spcPts val="5333"/>
              </a:lnSpc>
            </a:pPr>
            <a:r>
              <a:rPr lang="en-US" sz="3809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380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!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52519" y="9133112"/>
            <a:ext cx="6160502" cy="77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reaches through a curtain and holds out his hand. In front of him, another person holds out her hand. Although they don’t touch, their shadows are holding hands.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53766" y="9714316"/>
            <a:ext cx="367775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599" y="2193230"/>
            <a:ext cx="16230802" cy="7652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This visual story will guide you through </a:t>
            </a:r>
            <a:r>
              <a:rPr lang="en-US" sz="1904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a theatre performance by Patch Theatre. 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endParaRPr lang="en-US" sz="190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 have detailed the experience and noted audio and visual details for those coming to the show. 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You can read through this guide before your visit so you can get to know the show and let children know what to expect.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endParaRPr lang="en-US" sz="190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Please keep an eye on our website for any version updates to this guide.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endParaRPr lang="en-US" sz="1904" b="1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For more information, please contact Patch Theatre: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Website: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904" u="sng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2" tooltip="http://www.patchtheatre.org.au"/>
              </a:rPr>
              <a:t>www.patchtheatre.org.au/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FAQs: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904" u="sng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3" tooltip="http://www.patchtheatre.org.au/news/me-and-my-shadow-faqs"/>
              </a:rPr>
              <a:t>www.patchtheatre.org.au/news/me-and-my-shadow-faqs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Email: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904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patch@patchtheatre.org.au</a:t>
            </a:r>
            <a:endParaRPr lang="en-US" sz="190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Phone: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(08) 8470 0165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endParaRPr lang="en-US" sz="190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Show warnings: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None</a:t>
            </a:r>
          </a:p>
          <a:p>
            <a:pPr algn="l">
              <a:lnSpc>
                <a:spcPts val="2666"/>
              </a:lnSpc>
              <a:spcBef>
                <a:spcPct val="0"/>
              </a:spcBef>
            </a:pPr>
            <a:endParaRPr lang="en-US" sz="1904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666"/>
              </a:lnSpc>
              <a:spcBef>
                <a:spcPct val="0"/>
              </a:spcBef>
            </a:pPr>
            <a:r>
              <a:rPr lang="en-US" sz="1904" b="1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Venue accessibility:</a:t>
            </a:r>
            <a:r>
              <a:rPr lang="en-US" sz="1904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The Space Theatre is a fully accessible venue and is suitable for people with a range of access needs. For access information for Adelaide Festival Centre venues, please visit </a:t>
            </a:r>
          </a:p>
          <a:p>
            <a:pPr>
              <a:lnSpc>
                <a:spcPts val="2666"/>
              </a:lnSpc>
              <a:spcBef>
                <a:spcPct val="0"/>
              </a:spcBef>
            </a:pPr>
            <a:r>
              <a:rPr lang="en-US" sz="1904" u="sng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4" tooltip="http://www.adelaidefestivalcentre.com.au/your-visit/accessibility"/>
              </a:rPr>
              <a:t>https://www.adelaidefestivalcentre.com.au/your-visit/dunstan-playhouse-and-space-theatre</a:t>
            </a:r>
          </a:p>
          <a:p>
            <a:pPr>
              <a:lnSpc>
                <a:spcPts val="2666"/>
              </a:lnSpc>
              <a:spcBef>
                <a:spcPct val="0"/>
              </a:spcBef>
            </a:pPr>
            <a:endParaRPr lang="en-US" sz="1904" u="sng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  <a:hlinkClick r:id="rId4" tooltip="http://www.adelaidefestivalcentre.com.au/your-visit/accessibility"/>
            </a:endParaRPr>
          </a:p>
          <a:p>
            <a:pPr algn="l">
              <a:lnSpc>
                <a:spcPts val="1691"/>
              </a:lnSpc>
              <a:spcBef>
                <a:spcPct val="0"/>
              </a:spcBef>
            </a:pPr>
            <a:r>
              <a:rPr lang="en-US" sz="1208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Show photography by Matt Byrne and other uncredited photographers. Other imagery generated by AI.</a:t>
            </a:r>
          </a:p>
          <a:p>
            <a:pPr algn="l">
              <a:lnSpc>
                <a:spcPts val="1691"/>
              </a:lnSpc>
              <a:spcBef>
                <a:spcPct val="0"/>
              </a:spcBef>
            </a:pPr>
            <a:endParaRPr lang="en-US" sz="1208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1691"/>
              </a:lnSpc>
              <a:spcBef>
                <a:spcPct val="0"/>
              </a:spcBef>
            </a:pPr>
            <a:r>
              <a:rPr lang="en-US" sz="1208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This guide was created by Patch Theatre in consultation with Access2Arts (2026).</a:t>
            </a:r>
          </a:p>
          <a:p>
            <a:pPr algn="l">
              <a:lnSpc>
                <a:spcPts val="1691"/>
              </a:lnSpc>
              <a:spcBef>
                <a:spcPct val="0"/>
              </a:spcBef>
            </a:pPr>
            <a:endParaRPr lang="en-US" sz="1208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1691"/>
              </a:lnSpc>
              <a:spcBef>
                <a:spcPct val="0"/>
              </a:spcBef>
            </a:pPr>
            <a:r>
              <a:rPr lang="en-US" sz="1208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Version 3.1 082026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516182" y="905280"/>
            <a:ext cx="7255637" cy="991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15"/>
              </a:lnSpc>
            </a:pPr>
            <a:r>
              <a:rPr lang="en-US" sz="6082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What’s in this guide?</a:t>
            </a:r>
          </a:p>
        </p:txBody>
      </p:sp>
      <p:sp>
        <p:nvSpPr>
          <p:cNvPr id="4" name="Freeform 4"/>
          <p:cNvSpPr/>
          <p:nvPr/>
        </p:nvSpPr>
        <p:spPr>
          <a:xfrm>
            <a:off x="15627301" y="9257895"/>
            <a:ext cx="1632101" cy="410905"/>
          </a:xfrm>
          <a:custGeom>
            <a:avLst/>
            <a:gdLst/>
            <a:ahLst/>
            <a:cxnLst/>
            <a:rect l="l" t="t" r="r" b="b"/>
            <a:pathLst>
              <a:path w="1632101" h="410905">
                <a:moveTo>
                  <a:pt x="0" y="0"/>
                </a:moveTo>
                <a:lnTo>
                  <a:pt x="1632100" y="0"/>
                </a:lnTo>
                <a:lnTo>
                  <a:pt x="1632100" y="410905"/>
                </a:lnTo>
                <a:lnTo>
                  <a:pt x="0" y="4109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599" y="2193180"/>
            <a:ext cx="16230802" cy="7466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3"/>
              </a:lnSpc>
              <a:spcBef>
                <a:spcPct val="0"/>
              </a:spcBef>
            </a:pPr>
            <a:r>
              <a:rPr lang="en-US" sz="213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 warmly welcome people with access needs or sensory sensitivities to our shows.</a:t>
            </a:r>
          </a:p>
          <a:p>
            <a:pPr algn="l">
              <a:lnSpc>
                <a:spcPts val="2983"/>
              </a:lnSpc>
              <a:spcBef>
                <a:spcPct val="0"/>
              </a:spcBef>
            </a:pPr>
            <a:endParaRPr lang="en-US" sz="213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983"/>
              </a:lnSpc>
              <a:spcBef>
                <a:spcPct val="0"/>
              </a:spcBef>
            </a:pPr>
            <a:r>
              <a:rPr lang="en-US" sz="213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Adelaide Festival Centre accommodates people with access needs and is wheelchair accessible. Check their website for information, the front-of-house team will be available to assist you during your visit.</a:t>
            </a:r>
          </a:p>
          <a:p>
            <a:pPr algn="l">
              <a:lnSpc>
                <a:spcPts val="2983"/>
              </a:lnSpc>
              <a:spcBef>
                <a:spcPct val="0"/>
              </a:spcBef>
            </a:pPr>
            <a:r>
              <a:rPr lang="en-US" sz="2130" u="sng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  <a:hlinkClick r:id="rId2" tooltip="http://www.adelaidefestivalcentre.com.au/your-visit/accessibility"/>
              </a:rPr>
              <a:t>www.adelaidefestivalcentre.com.au/your-visit/accessibility</a:t>
            </a:r>
          </a:p>
          <a:p>
            <a:pPr>
              <a:lnSpc>
                <a:spcPts val="2983"/>
              </a:lnSpc>
              <a:spcBef>
                <a:spcPct val="0"/>
              </a:spcBef>
            </a:pPr>
            <a:endParaRPr lang="en-US" sz="2400" u="sng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  <a:hlinkClick r:id="rId2" tooltip="http://www.adelaidefestivalcentre.com.au/your-visit/accessibility"/>
            </a:endParaRPr>
          </a:p>
          <a:p>
            <a:r>
              <a:rPr lang="en-AU" sz="2400" dirty="0"/>
              <a:t>Here are some other good things to know: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i="1" dirty="0"/>
              <a:t>Me &amp; My Shadow</a:t>
            </a:r>
            <a:r>
              <a:rPr lang="en-AU" sz="2400" dirty="0"/>
              <a:t> is a physical performance and features very little spoken language</a:t>
            </a:r>
          </a:p>
          <a:p>
            <a:pPr lvl="0"/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there are no very loud sounds in the sound design or music</a:t>
            </a:r>
          </a:p>
          <a:p>
            <a:pPr lvl="0"/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we recommend bringing earmuffs for children who may find noisy spaces over-stimulating</a:t>
            </a:r>
          </a:p>
          <a:p>
            <a:pPr lvl="0"/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low level lighting is used throughout the show to create effects; at the end there is a moment with very bright lights </a:t>
            </a:r>
          </a:p>
          <a:p>
            <a:pPr lvl="0"/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when the show ends, there is a brief moment of darkness before the lights come back on</a:t>
            </a:r>
          </a:p>
          <a:p>
            <a:pPr lvl="0"/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 dirty="0"/>
              <a:t>we take a relaxed approach to audience noise and movement, and children who need a break are welcome to exit and re-enter with guidance from the front-of-house team</a:t>
            </a:r>
          </a:p>
          <a:p>
            <a:pPr algn="l">
              <a:lnSpc>
                <a:spcPts val="2983"/>
              </a:lnSpc>
              <a:spcBef>
                <a:spcPct val="0"/>
              </a:spcBef>
            </a:pPr>
            <a:endParaRPr lang="en-US" sz="213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147043" y="886230"/>
            <a:ext cx="7993914" cy="11081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21"/>
              </a:lnSpc>
            </a:pPr>
            <a:r>
              <a:rPr lang="en-US" sz="6801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Theatre for everyone</a:t>
            </a:r>
          </a:p>
        </p:txBody>
      </p:sp>
      <p:sp>
        <p:nvSpPr>
          <p:cNvPr id="4" name="Freeform 4"/>
          <p:cNvSpPr/>
          <p:nvPr/>
        </p:nvSpPr>
        <p:spPr>
          <a:xfrm>
            <a:off x="15434528" y="9257895"/>
            <a:ext cx="1824874" cy="459439"/>
          </a:xfrm>
          <a:custGeom>
            <a:avLst/>
            <a:gdLst/>
            <a:ahLst/>
            <a:cxnLst/>
            <a:rect l="l" t="t" r="r" b="b"/>
            <a:pathLst>
              <a:path w="1824874" h="459439">
                <a:moveTo>
                  <a:pt x="0" y="0"/>
                </a:moveTo>
                <a:lnTo>
                  <a:pt x="1824873" y="0"/>
                </a:lnTo>
                <a:lnTo>
                  <a:pt x="1824873" y="459439"/>
                </a:lnTo>
                <a:lnTo>
                  <a:pt x="0" y="4594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879139" y="838605"/>
            <a:ext cx="6529723" cy="1563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438"/>
              </a:lnSpc>
            </a:pPr>
            <a:r>
              <a:rPr lang="en-US" sz="9599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Visual Story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80890" y="7556493"/>
            <a:ext cx="8726220" cy="1701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2"/>
              </a:lnSpc>
            </a:pPr>
            <a:r>
              <a:rPr lang="en-US" sz="487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guide for children about what </a:t>
            </a:r>
          </a:p>
          <a:p>
            <a:pPr algn="ctr">
              <a:lnSpc>
                <a:spcPts val="6822"/>
              </a:lnSpc>
            </a:pPr>
            <a:r>
              <a:rPr lang="en-US" sz="487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they will see and hear.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31492" y="4143198"/>
            <a:ext cx="10825016" cy="1761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118"/>
              </a:lnSpc>
            </a:pPr>
            <a:r>
              <a:rPr lang="en-US" sz="10798" dirty="0">
                <a:solidFill>
                  <a:srgbClr val="000000"/>
                </a:solidFill>
                <a:latin typeface="Proxima Soft Condensed"/>
                <a:ea typeface="Proxima Soft Condensed"/>
                <a:cs typeface="Proxima Soft Condensed"/>
                <a:sym typeface="Proxima Soft Condensed"/>
              </a:rPr>
              <a:t>ME &amp; MY SHADOW</a:t>
            </a:r>
          </a:p>
        </p:txBody>
      </p:sp>
      <p:sp>
        <p:nvSpPr>
          <p:cNvPr id="5" name="Freeform 5"/>
          <p:cNvSpPr/>
          <p:nvPr/>
        </p:nvSpPr>
        <p:spPr>
          <a:xfrm>
            <a:off x="15437284" y="9257895"/>
            <a:ext cx="1822117" cy="458745"/>
          </a:xfrm>
          <a:custGeom>
            <a:avLst/>
            <a:gdLst/>
            <a:ahLst/>
            <a:cxnLst/>
            <a:rect l="l" t="t" r="r" b="b"/>
            <a:pathLst>
              <a:path w="1822117" h="458745">
                <a:moveTo>
                  <a:pt x="0" y="0"/>
                </a:moveTo>
                <a:lnTo>
                  <a:pt x="1822117" y="0"/>
                </a:lnTo>
                <a:lnTo>
                  <a:pt x="1822117" y="458745"/>
                </a:lnTo>
                <a:lnTo>
                  <a:pt x="0" y="4587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31880" t="-76622" r="-54254" b="-7203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39985"/>
            <a:ext cx="7052035" cy="5904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Soon, my class and I are going to see a show called </a:t>
            </a:r>
            <a:r>
              <a:rPr lang="en-US" sz="2829" i="1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is a live performance in a theatre.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will sit in my seat and watch the show on stage.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 do not need to join in.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My teachers and classmates will be with me.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29381" y="9210270"/>
            <a:ext cx="5858287" cy="1031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stands on a dark stage in front of a purple background. She has her hands on her hips and looks over her shoulder at her shadow which is jumping up in the air.</a:t>
            </a:r>
          </a:p>
          <a:p>
            <a:pPr algn="r">
              <a:lnSpc>
                <a:spcPts val="2031"/>
              </a:lnSpc>
            </a:pPr>
            <a:endParaRPr lang="en-US" sz="1451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63091" y="9726108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33585" t="-26342" r="-79980" b="-14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39185"/>
            <a:ext cx="7127589" cy="6306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 i="1" dirty="0">
                <a:solidFill>
                  <a:srgbClr val="000000"/>
                </a:solidFill>
                <a:latin typeface="Roboto Italics"/>
                <a:ea typeface="Roboto Italics"/>
                <a:cs typeface="Roboto Italics"/>
                <a:sym typeface="Roboto Italics"/>
              </a:rPr>
              <a:t>Me &amp; My Shadow</a:t>
            </a: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is a story about a person and their shadow becoming friends.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395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is about: 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meeting someone new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learning how to play together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solving problems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sharing joy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story is gentle and playful.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82661" y="9431370"/>
            <a:ext cx="585828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sits on a floor looking up at a wall. There are colourful drapes hanging down with drawings on them.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44488" y="9689599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599" y="1824875"/>
            <a:ext cx="7064978" cy="4919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are two performers on stage.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They wear everyday clothes, perfect for playing.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Even when something looks surprising, the performers are safe.</a:t>
            </a:r>
          </a:p>
          <a:p>
            <a:pPr algn="l">
              <a:lnSpc>
                <a:spcPts val="3961"/>
              </a:lnSpc>
            </a:pPr>
            <a:endParaRPr lang="en-US" sz="282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2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They are pretending and enjoying themselves.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35290" y="9106284"/>
            <a:ext cx="5858287" cy="751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is standing next to another person who is sitting on a box. They are both wearing paper hats and are laughing. Their shadows are on the wall behind them.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48328" r="-36567" b="-9510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64451" y="9672850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39991" r="-3999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47432"/>
            <a:ext cx="7105760" cy="7656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 the theatre, there will be a stage. This is where the performers act.</a:t>
            </a:r>
          </a:p>
          <a:p>
            <a:pPr algn="l">
              <a:lnSpc>
                <a:spcPts val="3961"/>
              </a:lnSpc>
            </a:pPr>
            <a:endParaRPr lang="en-US" sz="28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will be lots of seats. I will sit here with my class and teachers.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will also be some mats on the floor between the seats and the front on the stage. Some children will sit on them.</a:t>
            </a:r>
          </a:p>
          <a:p>
            <a:pPr algn="l">
              <a:lnSpc>
                <a:spcPts val="3961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961"/>
              </a:lnSpc>
            </a:pPr>
            <a:r>
              <a:rPr lang="en-US" sz="2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There are spaces for wheelchairs.</a:t>
            </a:r>
          </a:p>
          <a:p>
            <a:pPr algn="l">
              <a:lnSpc>
                <a:spcPts val="3961"/>
              </a:lnSpc>
            </a:pPr>
            <a:endParaRPr lang="en-US" sz="28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>
              <a:lnSpc>
                <a:spcPts val="3961"/>
              </a:lnSpc>
            </a:pPr>
            <a:r>
              <a:rPr lang="en-US" sz="2800" dirty="0">
                <a:solidFill>
                  <a:srgbClr val="000000"/>
                </a:solidFill>
                <a:latin typeface="Roboto"/>
                <a:ea typeface="Roboto"/>
              </a:rPr>
              <a:t>There are people who work at the theatre who will help us if we need anything.</a:t>
            </a:r>
            <a:endParaRPr lang="en-AU" sz="2800" dirty="0">
              <a:solidFill>
                <a:srgbClr val="000000"/>
              </a:solidFill>
              <a:latin typeface="Roboto"/>
              <a:ea typeface="Roboto"/>
            </a:endParaRP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276072" y="9459953"/>
            <a:ext cx="5858287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Taken from the stage, an empty theatre is ready for its audience. The seats are red and we see lighting rigging in the ceiling.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53448" y="9718182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506"/>
            <a:ext cx="9144000" cy="10285988"/>
            <a:chOff x="0" y="0"/>
            <a:chExt cx="1780919" cy="2003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80919" cy="2003336"/>
            </a:xfrm>
            <a:custGeom>
              <a:avLst/>
              <a:gdLst/>
              <a:ahLst/>
              <a:cxnLst/>
              <a:rect l="l" t="t" r="r" b="b"/>
              <a:pathLst>
                <a:path w="1780919" h="2003336">
                  <a:moveTo>
                    <a:pt x="0" y="0"/>
                  </a:moveTo>
                  <a:lnTo>
                    <a:pt x="1780919" y="0"/>
                  </a:lnTo>
                  <a:lnTo>
                    <a:pt x="1780919" y="2003336"/>
                  </a:lnTo>
                  <a:lnTo>
                    <a:pt x="0" y="2003336"/>
                  </a:lnTo>
                  <a:close/>
                </a:path>
              </a:pathLst>
            </a:custGeom>
            <a:blipFill>
              <a:blip r:embed="rId2"/>
              <a:stretch>
                <a:fillRect l="-31419" t="-5337" r="-54257" b="-44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599" y="1817210"/>
            <a:ext cx="7101100" cy="6147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61"/>
              </a:lnSpc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On the stage, I will see:</a:t>
            </a:r>
          </a:p>
          <a:p>
            <a:pPr algn="l">
              <a:lnSpc>
                <a:spcPts val="3961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two performers who act and tell the story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large drapes which hang from the ceiling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paper bags that change into different things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light and shadow moving and changing size</a:t>
            </a:r>
          </a:p>
          <a:p>
            <a:pPr algn="l">
              <a:lnSpc>
                <a:spcPts val="3395"/>
              </a:lnSpc>
            </a:pPr>
            <a:endParaRPr lang="en-US" sz="282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10932" lvl="1" indent="-305466" algn="l">
              <a:lnSpc>
                <a:spcPts val="3395"/>
              </a:lnSpc>
              <a:buFont typeface="Arial"/>
              <a:buChar char="•"/>
            </a:pPr>
            <a:r>
              <a:rPr lang="en-US" sz="282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colours appearing and disappearing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599" y="9422432"/>
            <a:ext cx="7101100" cy="516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31"/>
              </a:lnSpc>
            </a:pPr>
            <a:r>
              <a:rPr lang="en-US" sz="1451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Image description: A person stands in front of a backdrop on which has hand drawn people on it, and her large shadow. She is surrounded by paper bags on the floor.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805" y="9680661"/>
            <a:ext cx="77758" cy="185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</a:pPr>
            <a:r>
              <a:rPr lang="en-US" sz="1088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1396</Words>
  <Application>Microsoft Macintosh PowerPoint</Application>
  <PresentationFormat>Custom</PresentationFormat>
  <Paragraphs>179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Roboto Bold</vt:lpstr>
      <vt:lpstr>Arial</vt:lpstr>
      <vt:lpstr>Proxima Soft Condensed</vt:lpstr>
      <vt:lpstr>Roboto Italics</vt:lpstr>
      <vt:lpstr>Calibri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Story Me &amp; My Shadow</dc:title>
  <cp:lastModifiedBy>Hannah Neophytou</cp:lastModifiedBy>
  <cp:revision>12</cp:revision>
  <cp:lastPrinted>2026-08-08T06:30:26Z</cp:lastPrinted>
  <dcterms:created xsi:type="dcterms:W3CDTF">2006-08-16T00:00:00Z</dcterms:created>
  <dcterms:modified xsi:type="dcterms:W3CDTF">2026-08-08T06:36:41Z</dcterms:modified>
  <dc:identifier>DAG-jS2PoEo</dc:identifier>
</cp:coreProperties>
</file>